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a\Desktop\&#1057;&#1074;&#1086;&#1076;&#1082;&#1080;\&#1080;&#1085;&#1092;&#1086;&#1075;&#1088;&#1072;&#1092;&#1080;&#1082;&#1072;\2025%20&#1075;&#1086;&#1076;\&#1085;&#1072;%2001.01.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ru-RU"/>
              <a:t>Исполнение бюджета Тонкинского муниципального округа по расходам по состоянию</a:t>
            </a:r>
            <a:r>
              <a:rPr lang="ru-RU" baseline="0"/>
              <a:t> на 01.01.2026 года</a:t>
            </a:r>
            <a:endParaRPr lang="ru-R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Раздел!$C$11</c:f>
              <c:strCache>
                <c:ptCount val="1"/>
                <c:pt idx="0">
                  <c:v>План, 764 890,9 тыс. руб.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Раздел!$B$12:$B$21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</c:strCache>
            </c:strRef>
          </c:cat>
          <c:val>
            <c:numRef>
              <c:f>Раздел!$C$12:$C$21</c:f>
              <c:numCache>
                <c:formatCode>#\ ##0.0</c:formatCode>
                <c:ptCount val="10"/>
                <c:pt idx="0">
                  <c:v>101694.39999999999</c:v>
                </c:pt>
                <c:pt idx="1">
                  <c:v>422.3</c:v>
                </c:pt>
                <c:pt idx="2">
                  <c:v>27656.1</c:v>
                </c:pt>
                <c:pt idx="3">
                  <c:v>73308</c:v>
                </c:pt>
                <c:pt idx="4">
                  <c:v>102043.7</c:v>
                </c:pt>
                <c:pt idx="5">
                  <c:v>296558.59999999998</c:v>
                </c:pt>
                <c:pt idx="6">
                  <c:v>131362.20000000001</c:v>
                </c:pt>
                <c:pt idx="7">
                  <c:v>16465.2</c:v>
                </c:pt>
                <c:pt idx="8">
                  <c:v>11703.2</c:v>
                </c:pt>
                <c:pt idx="9">
                  <c:v>3677.2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AE-4FED-A74E-FD5CF2888686}"/>
            </c:ext>
          </c:extLst>
        </c:ser>
        <c:ser>
          <c:idx val="1"/>
          <c:order val="1"/>
          <c:tx>
            <c:strRef>
              <c:f>Раздел!$D$11</c:f>
              <c:strCache>
                <c:ptCount val="1"/>
                <c:pt idx="0">
                  <c:v>Исполнено, 713 186,1  тыс. руб.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Раздел!$B$12:$B$21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</c:strCache>
            </c:strRef>
          </c:cat>
          <c:val>
            <c:numRef>
              <c:f>Раздел!$D$12:$D$21</c:f>
              <c:numCache>
                <c:formatCode>#\ ##0.0</c:formatCode>
                <c:ptCount val="10"/>
                <c:pt idx="0">
                  <c:v>90553.4</c:v>
                </c:pt>
                <c:pt idx="1">
                  <c:v>121.5</c:v>
                </c:pt>
                <c:pt idx="2">
                  <c:v>26673.1</c:v>
                </c:pt>
                <c:pt idx="3">
                  <c:v>67454.600000000006</c:v>
                </c:pt>
                <c:pt idx="4">
                  <c:v>86991.2</c:v>
                </c:pt>
                <c:pt idx="5">
                  <c:v>282591.40000000002</c:v>
                </c:pt>
                <c:pt idx="6">
                  <c:v>128523.3</c:v>
                </c:pt>
                <c:pt idx="7">
                  <c:v>16069.2</c:v>
                </c:pt>
                <c:pt idx="8">
                  <c:v>10952</c:v>
                </c:pt>
                <c:pt idx="9">
                  <c:v>3256.3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AE-4FED-A74E-FD5CF2888686}"/>
            </c:ext>
          </c:extLst>
        </c:ser>
        <c:ser>
          <c:idx val="2"/>
          <c:order val="2"/>
          <c:tx>
            <c:strRef>
              <c:f>Раздел!$E$11</c:f>
              <c:strCache>
                <c:ptCount val="1"/>
                <c:pt idx="0">
                  <c:v>Процент исполнения, 93,2 %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Раздел!$B$12:$B$21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</c:strCache>
            </c:strRef>
          </c:cat>
          <c:val>
            <c:numRef>
              <c:f>Раздел!$E$12:$E$21</c:f>
              <c:numCache>
                <c:formatCode>0.0</c:formatCode>
                <c:ptCount val="10"/>
                <c:pt idx="0">
                  <c:v>89.044627826114322</c:v>
                </c:pt>
                <c:pt idx="1">
                  <c:v>28.771015865498462</c:v>
                </c:pt>
                <c:pt idx="2">
                  <c:v>96.445630439577528</c:v>
                </c:pt>
                <c:pt idx="3">
                  <c:v>92.015332569433085</c:v>
                </c:pt>
                <c:pt idx="4">
                  <c:v>85.248966864196419</c:v>
                </c:pt>
                <c:pt idx="5">
                  <c:v>95.29023943328572</c:v>
                </c:pt>
                <c:pt idx="6">
                  <c:v>97.838876023696315</c:v>
                </c:pt>
                <c:pt idx="7">
                  <c:v>97.594927483419582</c:v>
                </c:pt>
                <c:pt idx="8">
                  <c:v>93.581242737029186</c:v>
                </c:pt>
                <c:pt idx="9">
                  <c:v>88.553790927879916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FAE-4FED-A74E-FD5CF28886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5725552"/>
        <c:axId val="225727216"/>
        <c:axId val="0"/>
      </c:bar3DChart>
      <c:catAx>
        <c:axId val="225725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5727216"/>
        <c:crosses val="autoZero"/>
        <c:auto val="1"/>
        <c:lblAlgn val="ctr"/>
        <c:lblOffset val="100"/>
        <c:noMultiLvlLbl val="0"/>
      </c:catAx>
      <c:valAx>
        <c:axId val="22572721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crossAx val="22572555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448692"/>
              </p:ext>
            </p:extLst>
          </p:nvPr>
        </p:nvGraphicFramePr>
        <p:xfrm>
          <a:off x="107505" y="-15"/>
          <a:ext cx="8928991" cy="68158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47">
                  <a:extLst>
                    <a:ext uri="{9D8B030D-6E8A-4147-A177-3AD203B41FA5}">
                      <a16:colId xmlns:a16="http://schemas.microsoft.com/office/drawing/2014/main" val="3389519347"/>
                    </a:ext>
                  </a:extLst>
                </a:gridCol>
                <a:gridCol w="6192688">
                  <a:extLst>
                    <a:ext uri="{9D8B030D-6E8A-4147-A177-3AD203B41FA5}">
                      <a16:colId xmlns:a16="http://schemas.microsoft.com/office/drawing/2014/main" val="26535132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587374823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62255234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498356403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495242057"/>
                    </a:ext>
                  </a:extLst>
                </a:gridCol>
              </a:tblGrid>
              <a:tr h="232161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Исполнение бюджета Тонкинского муниципального округа  в разрезе разделов (подразделов)  </a:t>
                      </a:r>
                      <a:r>
                        <a:rPr lang="ru-RU" sz="800" u="none" strike="noStrike" dirty="0" smtClean="0">
                          <a:effectLst/>
                          <a:latin typeface="Arial Narrow" panose="020B0606020202030204" pitchFamily="34" charset="0"/>
                        </a:rPr>
                        <a:t>по </a:t>
                      </a:r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состоянию на 01.01.2026 года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18725"/>
                  </a:ext>
                </a:extLst>
              </a:tr>
              <a:tr h="2925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КФСР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Наименование КФСР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Уточненный план на 01.01.2026 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Исполнено на 01.01.2026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Процент исполнения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Структура исполнения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3939255290"/>
                  </a:ext>
                </a:extLst>
              </a:tr>
              <a:tr h="12699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Расходы бюджета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764 890,9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713 186,1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93,2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2036037478"/>
                  </a:ext>
                </a:extLst>
              </a:tr>
              <a:tr h="12699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ОБЩЕГОСУДАРСТВЕННЫЕ ВОПРОСЫ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101 694,4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90 553,4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89,0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12,7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2128159774"/>
                  </a:ext>
                </a:extLst>
              </a:tr>
              <a:tr h="2697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Функционирование высшего должностного лица субъекта Российской Федерации и муниципального образования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3 215,3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3 180,2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98,9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4279422304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0103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Функционирование законодательных (представительных) органов государственной власти и представительных органов муниципальных образований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2 858,8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2 787,0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97,5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170475964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Функционирование Правительства Российской Федерации, высших исполнительных органов субъектов Российской Федерации, местных администраций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42 520,7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41 477,7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97,5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716492526"/>
                  </a:ext>
                </a:extLst>
              </a:tr>
              <a:tr h="126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0105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Судебная система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1347451375"/>
                  </a:ext>
                </a:extLst>
              </a:tr>
              <a:tr h="2330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0106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20 902,3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20 902,3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1589077165"/>
                  </a:ext>
                </a:extLst>
              </a:tr>
              <a:tr h="195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0107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Обеспечение проведения выборов и референдумов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330,0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324,4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98,3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3513605753"/>
                  </a:ext>
                </a:extLst>
              </a:tr>
              <a:tr h="126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0111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Резервные фонды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5 928,4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1389015925"/>
                  </a:ext>
                </a:extLst>
              </a:tr>
              <a:tr h="126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0113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Другие общегосударственные вопросы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25 929,7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21 872,5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84,4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2532759737"/>
                  </a:ext>
                </a:extLst>
              </a:tr>
              <a:tr h="12699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НАЦИОНАЛЬНАЯ ОБОРОНА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422,3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121,5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28,8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872368103"/>
                  </a:ext>
                </a:extLst>
              </a:tr>
              <a:tr h="1711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0203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Мобилизационная и вневойсковая подготовка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422,3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121,5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28,8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697135297"/>
                  </a:ext>
                </a:extLst>
              </a:tr>
              <a:tr h="18891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27 656,1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26 673,1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96,4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3,7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492319000"/>
                  </a:ext>
                </a:extLst>
              </a:tr>
              <a:tr h="2029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0310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Защита населения и территории от чрезвычайных ситуаций природного и техногенного характера, пожарная безопасность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27 656,1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26 673,1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96,4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1946487128"/>
                  </a:ext>
                </a:extLst>
              </a:tr>
              <a:tr h="12699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НАЦИОНАЛЬНАЯ ЭКОНОМИКА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73 308,0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67 454,6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92,0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9,5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2553467958"/>
                  </a:ext>
                </a:extLst>
              </a:tr>
              <a:tr h="126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0405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Сельское хозяйство и рыболовство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31 656,7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31 575,0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99,7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1656880762"/>
                  </a:ext>
                </a:extLst>
              </a:tr>
              <a:tr h="126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0406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Водное хозяйство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501,7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303,2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60,4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2898949831"/>
                  </a:ext>
                </a:extLst>
              </a:tr>
              <a:tr h="126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0408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Транспорт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2 300,0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2 300,0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3544700313"/>
                  </a:ext>
                </a:extLst>
              </a:tr>
              <a:tr h="126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0409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Дорожное хозяйство (дорожные фонды)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32 349,3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27 592,7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85,3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68975695"/>
                  </a:ext>
                </a:extLst>
              </a:tr>
              <a:tr h="195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0412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Другие вопросы в области национальной экономики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6 500,4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5 683,7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87,4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1743692450"/>
                  </a:ext>
                </a:extLst>
              </a:tr>
              <a:tr h="12699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ЖИЛИЩНО-КОММУНАЛЬНОЕ ХОЗЯЙСТВО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102 043,7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86 991,2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85,2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12,2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2737128978"/>
                  </a:ext>
                </a:extLst>
              </a:tr>
              <a:tr h="126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0501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Жилищное хозяйство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27 618,0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27 381,6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99,1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3195849864"/>
                  </a:ext>
                </a:extLst>
              </a:tr>
              <a:tr h="126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0502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Коммунальное хозяйство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25 375,4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19 131,9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75,4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4281093643"/>
                  </a:ext>
                </a:extLst>
              </a:tr>
              <a:tr h="126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0503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Благоустройство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30 827,7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24 299,5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78,8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2220788473"/>
                  </a:ext>
                </a:extLst>
              </a:tr>
              <a:tr h="195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0505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Другие вопросы в области жилищно-коммунального хозяйства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18 222,6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16 178,3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88,8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179980828"/>
                  </a:ext>
                </a:extLst>
              </a:tr>
              <a:tr h="12699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ОБРАЗОВАНИЕ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296 558,6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282 591,4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95,3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39,6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3542771534"/>
                  </a:ext>
                </a:extLst>
              </a:tr>
              <a:tr h="126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0701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Дошкольное образование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71 315,2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68 879,7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96,6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3965754306"/>
                  </a:ext>
                </a:extLst>
              </a:tr>
              <a:tr h="126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0702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Общее образование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149 688,9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142 320,4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95,1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2032875417"/>
                  </a:ext>
                </a:extLst>
              </a:tr>
              <a:tr h="126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0703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Дополнительное образование детей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29 611,5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26 616,4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89,9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1919761181"/>
                  </a:ext>
                </a:extLst>
              </a:tr>
              <a:tr h="126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0707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Молодежная политика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2 173,2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2 169,2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99,8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2644379222"/>
                  </a:ext>
                </a:extLst>
              </a:tr>
              <a:tr h="126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0709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Другие вопросы в области образования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43 769,7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42 605,7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97,3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1848440414"/>
                  </a:ext>
                </a:extLst>
              </a:tr>
              <a:tr h="12699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КУЛЬТУРА, КИНЕМАТОГРАФИЯ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131 362,2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128 523,3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97,8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18,0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139830062"/>
                  </a:ext>
                </a:extLst>
              </a:tr>
              <a:tr h="126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0801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Культура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119 810,9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117 299,0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97,9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16,4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2127803914"/>
                  </a:ext>
                </a:extLst>
              </a:tr>
              <a:tr h="195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0804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Другие вопросы в области культуры, кинематографии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11 551,3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11 224,3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97,2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1,6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3808608682"/>
                  </a:ext>
                </a:extLst>
              </a:tr>
              <a:tr h="12699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СОЦИАЛЬНАЯ ПОЛИТИКА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16 465,2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16 069,2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97,6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2,3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3123943342"/>
                  </a:ext>
                </a:extLst>
              </a:tr>
              <a:tr h="126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1001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Пенсионное обеспечение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7 193,2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7 164,7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99,6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1370157122"/>
                  </a:ext>
                </a:extLst>
              </a:tr>
              <a:tr h="126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1003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Социальное обеспечение населения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643,0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632,7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98,4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3318134327"/>
                  </a:ext>
                </a:extLst>
              </a:tr>
              <a:tr h="126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1004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Охрана семьи и детства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8 629,0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8 271,9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95,9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2118220535"/>
                  </a:ext>
                </a:extLst>
              </a:tr>
              <a:tr h="12699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ФИЗИЧЕСКАЯ КУЛЬТУРА И СПОРТ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11 703,2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10 952,0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93,6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1,5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339644290"/>
                  </a:ext>
                </a:extLst>
              </a:tr>
              <a:tr h="126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1102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Массовый спорт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11 703,2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10 952,0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93,6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1107351825"/>
                  </a:ext>
                </a:extLst>
              </a:tr>
              <a:tr h="12699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СРЕДСТВА МАССОВОЙ ИНФОРМАЦИИ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3 677,2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3 256,3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88,6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0,5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2614568139"/>
                  </a:ext>
                </a:extLst>
              </a:tr>
              <a:tr h="126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1202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Периодическая печать и издательства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3 677,2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3 256,3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88,6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0,5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22694225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2672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357002"/>
              </p:ext>
            </p:extLst>
          </p:nvPr>
        </p:nvGraphicFramePr>
        <p:xfrm>
          <a:off x="107504" y="116626"/>
          <a:ext cx="8928992" cy="66247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9180">
                  <a:extLst>
                    <a:ext uri="{9D8B030D-6E8A-4147-A177-3AD203B41FA5}">
                      <a16:colId xmlns:a16="http://schemas.microsoft.com/office/drawing/2014/main" val="1311983937"/>
                    </a:ext>
                  </a:extLst>
                </a:gridCol>
                <a:gridCol w="4788008">
                  <a:extLst>
                    <a:ext uri="{9D8B030D-6E8A-4147-A177-3AD203B41FA5}">
                      <a16:colId xmlns:a16="http://schemas.microsoft.com/office/drawing/2014/main" val="3925687000"/>
                    </a:ext>
                  </a:extLst>
                </a:gridCol>
                <a:gridCol w="931722">
                  <a:extLst>
                    <a:ext uri="{9D8B030D-6E8A-4147-A177-3AD203B41FA5}">
                      <a16:colId xmlns:a16="http://schemas.microsoft.com/office/drawing/2014/main" val="2315438048"/>
                    </a:ext>
                  </a:extLst>
                </a:gridCol>
                <a:gridCol w="931722">
                  <a:extLst>
                    <a:ext uri="{9D8B030D-6E8A-4147-A177-3AD203B41FA5}">
                      <a16:colId xmlns:a16="http://schemas.microsoft.com/office/drawing/2014/main" val="1205891852"/>
                    </a:ext>
                  </a:extLst>
                </a:gridCol>
                <a:gridCol w="793687">
                  <a:extLst>
                    <a:ext uri="{9D8B030D-6E8A-4147-A177-3AD203B41FA5}">
                      <a16:colId xmlns:a16="http://schemas.microsoft.com/office/drawing/2014/main" val="2027113120"/>
                    </a:ext>
                  </a:extLst>
                </a:gridCol>
                <a:gridCol w="724673">
                  <a:extLst>
                    <a:ext uri="{9D8B030D-6E8A-4147-A177-3AD203B41FA5}">
                      <a16:colId xmlns:a16="http://schemas.microsoft.com/office/drawing/2014/main" val="3791133040"/>
                    </a:ext>
                  </a:extLst>
                </a:gridCol>
              </a:tblGrid>
              <a:tr h="221176">
                <a:tc gridSpan="6">
                  <a:txBody>
                    <a:bodyPr/>
                    <a:lstStyle/>
                    <a:p>
                      <a:pPr algn="ctr" fontAlgn="t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Исполнение бюджета Тонкинского муниципального округа в разрезе муниципальных программ   </a:t>
                      </a:r>
                      <a:r>
                        <a:rPr lang="ru-RU" sz="800" u="none" strike="noStrike" dirty="0" smtClean="0">
                          <a:effectLst/>
                          <a:latin typeface="Arial Narrow" panose="020B0606020202030204" pitchFamily="34" charset="0"/>
                        </a:rPr>
                        <a:t>по </a:t>
                      </a:r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состоянию на 01.01.2026 года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135225"/>
                  </a:ext>
                </a:extLst>
              </a:tr>
              <a:tr h="3554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КЦСР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Наименование КЦСР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Уточненный план на 01.01.2026 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Исполнено на 01.01.2026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Процент исполнения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Структура исполнения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782570713"/>
                  </a:ext>
                </a:extLst>
              </a:tr>
              <a:tr h="128685">
                <a:tc gridSpan="2"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Расходы бюджета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764 890,9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713 186,1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93,2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3481941116"/>
                  </a:ext>
                </a:extLst>
              </a:tr>
              <a:tr h="128685">
                <a:tc gridSpan="2"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Программные расходы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45222" marT="3768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696 022,6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657 644,0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94,5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92,2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2181256378"/>
                  </a:ext>
                </a:extLst>
              </a:tr>
              <a:tr h="2369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"Развитие образования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283 085,8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269 869,7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95,3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37,8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3523086113"/>
                  </a:ext>
                </a:extLst>
              </a:tr>
              <a:tr h="2369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0200000000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"Социальная поддержка граждан Тонкинского муниципального округа Нижегородской области"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8 064,2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8 025,3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99,5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72176520"/>
                  </a:ext>
                </a:extLst>
              </a:tr>
              <a:tr h="2535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0300000000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"Обеспечение населения Тонкинского муниципального округа Нижегородской области доступным и комфортным жильем"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9 290,3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9 290,3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3692861397"/>
                  </a:ext>
                </a:extLst>
              </a:tr>
              <a:tr h="2369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0400000000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"Совершенствование социальной и инженерной инфраструктуры Тонкинского муниципального округа"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22 036,2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16 357,1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74,2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2330329919"/>
                  </a:ext>
                </a:extLst>
              </a:tr>
              <a:tr h="2535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0500000000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"Переселение граждан из аварийного жилищного фонда на территории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25 445,7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25 213,1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99,1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3347113163"/>
                  </a:ext>
                </a:extLst>
              </a:tr>
              <a:tr h="2369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0600000000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"Развитие культуры Тонкинского муниципального округа Нижегородской области 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142 676,2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138 758,1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97,3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19,5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4812526"/>
                  </a:ext>
                </a:extLst>
              </a:tr>
              <a:tr h="2369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0700000000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"Развитие физической культуры и спорта в Тонкинском муниципальном округе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11 643,1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10 891,9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93,5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1590157899"/>
                  </a:ext>
                </a:extLst>
              </a:tr>
              <a:tr h="2369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0800000000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"Развитие агропромышленного комплекса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31 650,7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31 569,0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99,7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3427352275"/>
                  </a:ext>
                </a:extLst>
              </a:tr>
              <a:tr h="2369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0900000000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"Управление муниципальным имуществом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8 238,7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7 254,0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88,0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1237526271"/>
                  </a:ext>
                </a:extLst>
              </a:tr>
              <a:tr h="2369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1000000000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"Управление муниципальными финансами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20 660,5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19 738,0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95,5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1810268358"/>
                  </a:ext>
                </a:extLst>
              </a:tr>
              <a:tr h="2369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1100000000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"Развитие предпринимательства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1 100,0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283,3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25,8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216976187"/>
                  </a:ext>
                </a:extLst>
              </a:tr>
              <a:tr h="2535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1200000000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 Обеспечение безопасности жизнедеятельности населения Тонкинского муниципального округа Нижегородской области 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28 607,8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27 196,1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95,1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3760219692"/>
                  </a:ext>
                </a:extLst>
              </a:tr>
              <a:tr h="2369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1300000000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"Профилактика правонарушений на территории Тонкинского муниципального округа Нижегородской области 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746,8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732,8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98,1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1333107185"/>
                  </a:ext>
                </a:extLst>
              </a:tr>
              <a:tr h="128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1500000000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"Кадры" Тонкинского муниципального округа Нижегородской области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43,5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21,8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1376225736"/>
                  </a:ext>
                </a:extLst>
              </a:tr>
              <a:tr h="2535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1600000000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"Формирование комфортной городской среды р.п. Тонкино Тонкинского муниципального округа Нижегородской области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5 858,4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5 858,4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2716518001"/>
                  </a:ext>
                </a:extLst>
              </a:tr>
              <a:tr h="4739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1700000000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"Обеспечение беспрепятственного доступа инвалидов и маломобильных групп населения доступной среды жизнедеятельности в целях обеспечения им равных возможностей и социальной интеграции в обществе в Тонкинском муниципальном округе Нижегородской области 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353053975"/>
                  </a:ext>
                </a:extLst>
              </a:tr>
              <a:tr h="2369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1800000000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"Устройство контейнерных площадок на территории Тонкинского муниципального округа Нижегородской области 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1 386,0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1 380,0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99,6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885200429"/>
                  </a:ext>
                </a:extLst>
              </a:tr>
              <a:tr h="2369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1900000000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"Информационное общество Тонкинского муниципального округа Нижегородской области"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3 677,2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3 256,3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88,6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2211415763"/>
                  </a:ext>
                </a:extLst>
              </a:tr>
              <a:tr h="2369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2000000000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"Укрепление здоровья населения Тонкинского муниципального округа Нижегородской области 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100,0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4189080519"/>
                  </a:ext>
                </a:extLst>
              </a:tr>
              <a:tr h="2369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2100000000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"Развитие туризма в Тонкинском муниципальном округе Нижегородской области"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60,0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2436112047"/>
                  </a:ext>
                </a:extLst>
              </a:tr>
              <a:tr h="2369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2200000000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"Развитие транспортной системы Тонкинского муниципального округа Нижегородской области"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32 541,9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27 773,7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85,3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3903889762"/>
                  </a:ext>
                </a:extLst>
              </a:tr>
              <a:tr h="2535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2300000000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"Использование и охрана земель сельскохозяйственного назначения на территории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516,0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516,0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114975361"/>
                  </a:ext>
                </a:extLst>
              </a:tr>
              <a:tr h="2369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2400000000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"Благоустройство территории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58 437,0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53 547,3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91,6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7,5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810297891"/>
                  </a:ext>
                </a:extLst>
              </a:tr>
              <a:tr h="128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7700000000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Непрограммные расходы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68 868,4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55 542,0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80,6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7,8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768" marR="3768" marT="3768" marB="0" anchor="b"/>
                </a:tc>
                <a:extLst>
                  <a:ext uri="{0D108BD9-81ED-4DB2-BD59-A6C34878D82A}">
                    <a16:rowId xmlns:a16="http://schemas.microsoft.com/office/drawing/2014/main" val="19720273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6602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585517"/>
              </p:ext>
            </p:extLst>
          </p:nvPr>
        </p:nvGraphicFramePr>
        <p:xfrm>
          <a:off x="-75741" y="116632"/>
          <a:ext cx="9112237" cy="6624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37210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979</Words>
  <Application>Microsoft Office PowerPoint</Application>
  <PresentationFormat>Экран (4:3)</PresentationFormat>
  <Paragraphs>410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Arial Narrow</vt:lpstr>
      <vt:lpstr>Calibri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rmz</dc:creator>
  <cp:lastModifiedBy>Lena</cp:lastModifiedBy>
  <cp:revision>62</cp:revision>
  <dcterms:created xsi:type="dcterms:W3CDTF">2025-01-27T11:38:37Z</dcterms:created>
  <dcterms:modified xsi:type="dcterms:W3CDTF">2026-02-19T13:50:42Z</dcterms:modified>
</cp:coreProperties>
</file>